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9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DA197-7BC3-4DF2-87D1-96DB9E38780B}" type="datetimeFigureOut">
              <a:rPr lang="en-US" smtClean="0"/>
              <a:pPr/>
              <a:t>11/23/16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F4498-4E5A-48FF-8362-F8E2DAC164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0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4498-4E5A-48FF-8362-F8E2DAC164A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4498-4E5A-48FF-8362-F8E2DAC164A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8E3BC-AA49-41BC-BE22-CD2CC0E79DA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4498-4E5A-48FF-8362-F8E2DAC164A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F5F3B-3106-4577-9B46-4B81D38F180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56A-15AD-48A9-BDF5-57F03D7BC61B}" type="datetimeFigureOut">
              <a:rPr lang="en-US" smtClean="0"/>
              <a:pPr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048E-D62B-4648-B822-B982EA835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56A-15AD-48A9-BDF5-57F03D7BC61B}" type="datetimeFigureOut">
              <a:rPr lang="en-US" smtClean="0"/>
              <a:pPr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048E-D62B-4648-B822-B982EA835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56A-15AD-48A9-BDF5-57F03D7BC61B}" type="datetimeFigureOut">
              <a:rPr lang="en-US" smtClean="0"/>
              <a:pPr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048E-D62B-4648-B822-B982EA835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56A-15AD-48A9-BDF5-57F03D7BC61B}" type="datetimeFigureOut">
              <a:rPr lang="en-US" smtClean="0"/>
              <a:pPr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048E-D62B-4648-B822-B982EA835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56A-15AD-48A9-BDF5-57F03D7BC61B}" type="datetimeFigureOut">
              <a:rPr lang="en-US" smtClean="0"/>
              <a:pPr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048E-D62B-4648-B822-B982EA835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56A-15AD-48A9-BDF5-57F03D7BC61B}" type="datetimeFigureOut">
              <a:rPr lang="en-US" smtClean="0"/>
              <a:pPr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048E-D62B-4648-B822-B982EA835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56A-15AD-48A9-BDF5-57F03D7BC61B}" type="datetimeFigureOut">
              <a:rPr lang="en-US" smtClean="0"/>
              <a:pPr/>
              <a:t>11/23/16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048E-D62B-4648-B822-B982EA835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56A-15AD-48A9-BDF5-57F03D7BC61B}" type="datetimeFigureOut">
              <a:rPr lang="en-US" smtClean="0"/>
              <a:pPr/>
              <a:t>11/23/16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048E-D62B-4648-B822-B982EA835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56A-15AD-48A9-BDF5-57F03D7BC61B}" type="datetimeFigureOut">
              <a:rPr lang="en-US" smtClean="0"/>
              <a:pPr/>
              <a:t>11/23/16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048E-D62B-4648-B822-B982EA835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56A-15AD-48A9-BDF5-57F03D7BC61B}" type="datetimeFigureOut">
              <a:rPr lang="en-US" smtClean="0"/>
              <a:pPr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048E-D62B-4648-B822-B982EA835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156A-15AD-48A9-BDF5-57F03D7BC61B}" type="datetimeFigureOut">
              <a:rPr lang="en-US" smtClean="0"/>
              <a:pPr/>
              <a:t>11/23/16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048E-D62B-4648-B822-B982EA835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5156A-15AD-48A9-BDF5-57F03D7BC61B}" type="datetimeFigureOut">
              <a:rPr lang="en-US" smtClean="0"/>
              <a:pPr/>
              <a:t>11/23/16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F048E-D62B-4648-B822-B982EA835C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6" Type="http://schemas.openxmlformats.org/officeDocument/2006/relationships/image" Target="../media/image3.jpe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4.wmf"/><Relationship Id="rId5" Type="http://schemas.openxmlformats.org/officeDocument/2006/relationships/image" Target="../media/image5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Jalal</a:t>
            </a:r>
            <a:r>
              <a:rPr lang="en-US" dirty="0" smtClean="0"/>
              <a:t> ad-Din </a:t>
            </a:r>
            <a:r>
              <a:rPr lang="en-US" dirty="0" err="1" smtClean="0"/>
              <a:t>Rumi</a:t>
            </a:r>
            <a:r>
              <a:rPr lang="en-US" dirty="0" smtClean="0"/>
              <a:t> (1207-1273)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Born in what is now Afghanistan; lived most of his life in what is now Turkey</a:t>
            </a:r>
          </a:p>
          <a:p>
            <a:r>
              <a:rPr lang="en-US" dirty="0" smtClean="0"/>
              <a:t>1231: </a:t>
            </a:r>
            <a:r>
              <a:rPr lang="en-US" dirty="0" err="1" smtClean="0"/>
              <a:t>Rumi</a:t>
            </a:r>
            <a:r>
              <a:rPr lang="en-US" dirty="0" smtClean="0"/>
              <a:t> became a teacher of religion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 smtClean="0"/>
              <a:t>Became a Sufi master </a:t>
            </a:r>
          </a:p>
          <a:p>
            <a:pPr marL="742950" lvl="2" indent="-342900">
              <a:buNone/>
            </a:pPr>
            <a:r>
              <a:rPr lang="en-US" dirty="0" smtClean="0"/>
              <a:t>--</a:t>
            </a:r>
            <a:r>
              <a:rPr lang="en-US" sz="2800" dirty="0" smtClean="0"/>
              <a:t>Sufism: movement within Islam that stressed the immediate, personal union of the human soul with God</a:t>
            </a:r>
          </a:p>
          <a:p>
            <a:r>
              <a:rPr lang="en-US" dirty="0" err="1" smtClean="0"/>
              <a:t>Rumi</a:t>
            </a:r>
            <a:r>
              <a:rPr lang="en-US" dirty="0" smtClean="0"/>
              <a:t> started the Sufi order of the “Whirling Dervishes”</a:t>
            </a:r>
          </a:p>
          <a:p>
            <a:pPr lvl="1"/>
            <a:r>
              <a:rPr lang="en-US" dirty="0" smtClean="0"/>
              <a:t>Whirling Dervishes believed that their spinning, hypnotic dance was a means to spiritual enlightenment</a:t>
            </a:r>
          </a:p>
          <a:p>
            <a:pPr lvl="1"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rv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1"/>
            <a:ext cx="4129238" cy="2743200"/>
          </a:xfrm>
          <a:prstGeom prst="rect">
            <a:avLst/>
          </a:prstGeom>
        </p:spPr>
      </p:pic>
      <p:pic>
        <p:nvPicPr>
          <p:cNvPr id="6" name="Picture 5" descr="dervish 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7800" y="1981200"/>
            <a:ext cx="3124200" cy="4165600"/>
          </a:xfrm>
          <a:prstGeom prst="rect">
            <a:avLst/>
          </a:prstGeom>
        </p:spPr>
      </p:pic>
      <p:pic>
        <p:nvPicPr>
          <p:cNvPr id="7" name="Picture 6" descr="dervish 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400" y="3429000"/>
            <a:ext cx="4038600" cy="270586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05400" y="30480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Whirling Dervishes</a:t>
            </a:r>
            <a:endParaRPr lang="en-US" sz="4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Literary Terms: Analogy and Metaphor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Analogy</a:t>
            </a:r>
            <a:r>
              <a:rPr lang="en-US" dirty="0" smtClean="0"/>
              <a:t>– an explanation of how two things are similar</a:t>
            </a:r>
          </a:p>
          <a:p>
            <a:pPr lvl="1"/>
            <a:r>
              <a:rPr lang="en-US" dirty="0" smtClean="0"/>
              <a:t>Metaphors and similes can be part of analogies</a:t>
            </a:r>
          </a:p>
          <a:p>
            <a:pPr lvl="1"/>
            <a:r>
              <a:rPr lang="en-US" dirty="0" smtClean="0"/>
              <a:t>Analogies are often used to persuade or explain</a:t>
            </a:r>
          </a:p>
          <a:p>
            <a:r>
              <a:rPr lang="en-US" b="1" dirty="0" smtClean="0"/>
              <a:t>Metaphor</a:t>
            </a:r>
            <a:r>
              <a:rPr lang="en-US" dirty="0" smtClean="0"/>
              <a:t>—compares unlike things without “like” or “as”</a:t>
            </a:r>
          </a:p>
          <a:p>
            <a:pPr lvl="1"/>
            <a:r>
              <a:rPr lang="en-US" b="1" dirty="0" smtClean="0"/>
              <a:t>Direct metaphor</a:t>
            </a:r>
            <a:r>
              <a:rPr lang="en-US" dirty="0" smtClean="0"/>
              <a:t>: the comparison is spelled out</a:t>
            </a:r>
          </a:p>
          <a:p>
            <a:pPr lvl="1"/>
            <a:r>
              <a:rPr lang="en-US" b="1" dirty="0" smtClean="0"/>
              <a:t>Implied metaphor</a:t>
            </a:r>
            <a:r>
              <a:rPr lang="en-US" dirty="0" smtClean="0"/>
              <a:t>: the comparison is there, but not directly stated in a sentence (“preserving tablets”)</a:t>
            </a:r>
          </a:p>
          <a:p>
            <a:pPr lvl="1"/>
            <a:r>
              <a:rPr lang="en-US" b="1" dirty="0" smtClean="0"/>
              <a:t>Extended metaphor</a:t>
            </a:r>
            <a:r>
              <a:rPr lang="en-US" dirty="0" smtClean="0"/>
              <a:t>: the comparison gives further examples of itself (house        guests        furniture)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724400" y="5943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6324600" y="5943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73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Guest House” by </a:t>
            </a:r>
            <a:r>
              <a:rPr lang="en-US" dirty="0" err="1" smtClean="0"/>
              <a:t>Rumi</a:t>
            </a:r>
            <a:endParaRPr lang="en-US" dirty="0"/>
          </a:p>
        </p:txBody>
      </p:sp>
      <p:pic>
        <p:nvPicPr>
          <p:cNvPr id="1026" name="Picture 2" descr="C:\Program Files\Microsoft Office 2007\MEDIA\CAGCAT10\j0185604.wmf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847850"/>
            <a:ext cx="1674741" cy="167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19600" y="1981200"/>
            <a:ext cx="83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=</a:t>
            </a:r>
            <a:endParaRPr lang="en-US" sz="8800" dirty="0"/>
          </a:p>
        </p:txBody>
      </p:sp>
      <p:sp>
        <p:nvSpPr>
          <p:cNvPr id="7" name="TextBox 6"/>
          <p:cNvSpPr txBox="1"/>
          <p:nvPr/>
        </p:nvSpPr>
        <p:spPr>
          <a:xfrm>
            <a:off x="446314" y="2288976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i="1" dirty="0" smtClean="0">
                <a:latin typeface="Bradley Hand ITC" pitchFamily="66" charset="0"/>
              </a:rPr>
              <a:t>being  human</a:t>
            </a:r>
            <a:endParaRPr lang="en-US" sz="4800" b="1" i="1" dirty="0">
              <a:latin typeface="Bradley Hand ITC" pitchFamily="66" charset="0"/>
            </a:endParaRPr>
          </a:p>
        </p:txBody>
      </p:sp>
      <p:pic>
        <p:nvPicPr>
          <p:cNvPr id="9" name="Picture 8" descr="pers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86400" y="4118483"/>
            <a:ext cx="762000" cy="1524000"/>
          </a:xfrm>
          <a:prstGeom prst="rect">
            <a:avLst/>
          </a:prstGeom>
        </p:spPr>
      </p:pic>
      <p:pic>
        <p:nvPicPr>
          <p:cNvPr id="10" name="Picture 9" descr="pers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0" y="4118483"/>
            <a:ext cx="762000" cy="1524000"/>
          </a:xfrm>
          <a:prstGeom prst="rect">
            <a:avLst/>
          </a:prstGeom>
        </p:spPr>
      </p:pic>
      <p:pic>
        <p:nvPicPr>
          <p:cNvPr id="11" name="Picture 10" descr="pers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4118483"/>
            <a:ext cx="762000" cy="1524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34000" y="5681208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GUESTS</a:t>
            </a:r>
            <a:endParaRPr lang="en-US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4386943" y="4212887"/>
            <a:ext cx="83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=</a:t>
            </a:r>
            <a:endParaRPr lang="en-US" sz="8800" dirty="0"/>
          </a:p>
        </p:txBody>
      </p:sp>
      <p:sp>
        <p:nvSpPr>
          <p:cNvPr id="14" name="TextBox 13"/>
          <p:cNvSpPr txBox="1"/>
          <p:nvPr/>
        </p:nvSpPr>
        <p:spPr>
          <a:xfrm>
            <a:off x="315686" y="4545526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 smtClean="0">
                <a:latin typeface="Bradley Hand ITC" pitchFamily="66" charset="0"/>
              </a:rPr>
              <a:t>emotions</a:t>
            </a:r>
            <a:endParaRPr lang="en-US" sz="4800" b="1" i="1" dirty="0">
              <a:latin typeface="Bradley Hand ITC" pitchFamily="66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r>
              <a:rPr lang="en-US" sz="4400" dirty="0" smtClean="0"/>
              <a:t>Draw a diagram, illustration, or cartoon sequence about what is going on in “The Guest House.”</a:t>
            </a:r>
          </a:p>
          <a:p>
            <a:r>
              <a:rPr lang="en-US" sz="4400" dirty="0" smtClean="0"/>
              <a:t>Include three quotes from the poem.</a:t>
            </a:r>
          </a:p>
          <a:p>
            <a:r>
              <a:rPr lang="en-US" sz="4400" dirty="0" smtClean="0"/>
              <a:t>What technique is mainly used here?</a:t>
            </a:r>
          </a:p>
        </p:txBody>
      </p:sp>
    </p:spTree>
    <p:extLst>
      <p:ext uri="{BB962C8B-B14F-4D97-AF65-F5344CB8AC3E}">
        <p14:creationId xmlns:p14="http://schemas.microsoft.com/office/powerpoint/2010/main" val="91788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Poetry Modeling: Extended Metaphor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2672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Write a poem using an </a:t>
            </a:r>
            <a:r>
              <a:rPr lang="en-US" b="1" dirty="0" smtClean="0"/>
              <a:t>extended metaphor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(as </a:t>
            </a:r>
            <a:r>
              <a:rPr lang="en-US" dirty="0" err="1" smtClean="0"/>
              <a:t>Rumi</a:t>
            </a:r>
            <a:r>
              <a:rPr lang="en-US" dirty="0" smtClean="0"/>
              <a:t> uses in “The Guest House”).</a:t>
            </a:r>
          </a:p>
          <a:p>
            <a:r>
              <a:rPr lang="en-US" dirty="0" smtClean="0"/>
              <a:t>Have at least </a:t>
            </a:r>
            <a:r>
              <a:rPr lang="en-US" b="1" dirty="0" smtClean="0"/>
              <a:t>15 lines</a:t>
            </a:r>
            <a:r>
              <a:rPr lang="en-US" dirty="0" smtClean="0"/>
              <a:t>, with at least </a:t>
            </a:r>
            <a:r>
              <a:rPr lang="en-US" b="1" dirty="0" smtClean="0"/>
              <a:t>3 extensions </a:t>
            </a:r>
            <a:r>
              <a:rPr lang="en-US" dirty="0" smtClean="0"/>
              <a:t>of the image.</a:t>
            </a:r>
          </a:p>
          <a:p>
            <a:r>
              <a:rPr lang="en-US" dirty="0" smtClean="0"/>
              <a:t>Have a </a:t>
            </a:r>
            <a:r>
              <a:rPr lang="en-US" b="1" dirty="0" smtClean="0">
                <a:latin typeface="Impact" pitchFamily="34" charset="0"/>
              </a:rPr>
              <a:t>message</a:t>
            </a:r>
            <a:r>
              <a:rPr lang="en-US" dirty="0" smtClean="0"/>
              <a:t> of some kind.</a:t>
            </a:r>
          </a:p>
          <a:p>
            <a:r>
              <a:rPr lang="en-US" dirty="0" smtClean="0"/>
              <a:t>Do </a:t>
            </a:r>
            <a:r>
              <a:rPr lang="en-US" b="1" dirty="0" smtClean="0"/>
              <a:t>not</a:t>
            </a:r>
            <a:r>
              <a:rPr lang="en-US" dirty="0" smtClean="0"/>
              <a:t> use house/</a:t>
            </a:r>
            <a:r>
              <a:rPr lang="en-US" dirty="0" smtClean="0"/>
              <a:t>guests or life/highway or life/roller coaster.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86200" cy="4953000"/>
          </a:xfrm>
          <a:ln w="76200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/>
              <a:t>Some ideas:  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latin typeface="Bradley Hand ITC" pitchFamily="66" charset="0"/>
              </a:rPr>
              <a:t>Friendship is a</a:t>
            </a:r>
            <a:r>
              <a:rPr lang="en-US" dirty="0" smtClean="0"/>
              <a:t>…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dirty="0">
                <a:latin typeface="Bradley Hand ITC" pitchFamily="66" charset="0"/>
              </a:rPr>
              <a:t>This being a teen is a…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latin typeface="Bradley Hand ITC" pitchFamily="66" charset="0"/>
              </a:rPr>
              <a:t>Learning </a:t>
            </a:r>
            <a:r>
              <a:rPr lang="en-US" b="1" dirty="0" smtClean="0">
                <a:latin typeface="Bradley Hand ITC" pitchFamily="66" charset="0"/>
              </a:rPr>
              <a:t>is a</a:t>
            </a:r>
            <a:r>
              <a:rPr lang="en-US" dirty="0" smtClean="0"/>
              <a:t>…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latin typeface="Bradley Hand ITC" pitchFamily="66" charset="0"/>
              </a:rPr>
              <a:t>High school is a </a:t>
            </a:r>
            <a:r>
              <a:rPr lang="en-US" dirty="0" smtClean="0"/>
              <a:t>…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latin typeface="Bradley Hand ITC" pitchFamily="66" charset="0"/>
              </a:rPr>
              <a:t>The football field is a</a:t>
            </a:r>
            <a:r>
              <a:rPr lang="en-US" dirty="0" smtClean="0"/>
              <a:t>...</a:t>
            </a:r>
          </a:p>
          <a:p>
            <a:pPr algn="ctr">
              <a:lnSpc>
                <a:spcPct val="150000"/>
              </a:lnSpc>
              <a:buNone/>
            </a:pPr>
            <a:r>
              <a:rPr lang="en-US" b="1" dirty="0" smtClean="0">
                <a:latin typeface="Bradley Hand ITC" pitchFamily="66" charset="0"/>
              </a:rPr>
              <a:t>The stage is a </a:t>
            </a:r>
            <a:r>
              <a:rPr lang="en-US" dirty="0" smtClean="0"/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val="32046391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281</Words>
  <Application>Microsoft Macintosh PowerPoint</Application>
  <PresentationFormat>On-screen Show (4:3)</PresentationFormat>
  <Paragraphs>44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Jalal ad-Din Rumi (1207-1273)</vt:lpstr>
      <vt:lpstr>PowerPoint Presentation</vt:lpstr>
      <vt:lpstr>Literary Terms: Analogy and Metaphor</vt:lpstr>
      <vt:lpstr>“The Guest House” by Rumi</vt:lpstr>
      <vt:lpstr>In Partners</vt:lpstr>
      <vt:lpstr>Poetry Modeling: Extended Metaphor</vt:lpstr>
    </vt:vector>
  </TitlesOfParts>
  <Company>Abington Heights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Jalal ad-Din Rumi (1207-1273)</dc:title>
  <dc:creator>prylem</dc:creator>
  <cp:lastModifiedBy>Marilyn Pryle</cp:lastModifiedBy>
  <cp:revision>43</cp:revision>
  <dcterms:created xsi:type="dcterms:W3CDTF">2010-11-15T15:24:32Z</dcterms:created>
  <dcterms:modified xsi:type="dcterms:W3CDTF">2016-11-23T15:06:47Z</dcterms:modified>
</cp:coreProperties>
</file>